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392" r:id="rId3"/>
    <p:sldId id="437" r:id="rId4"/>
    <p:sldId id="467" r:id="rId5"/>
    <p:sldId id="466" r:id="rId6"/>
    <p:sldId id="452" r:id="rId7"/>
    <p:sldId id="451" r:id="rId8"/>
    <p:sldId id="456" r:id="rId9"/>
    <p:sldId id="468" r:id="rId10"/>
    <p:sldId id="458" r:id="rId11"/>
    <p:sldId id="453" r:id="rId12"/>
    <p:sldId id="465" r:id="rId13"/>
    <p:sldId id="464" r:id="rId14"/>
    <p:sldId id="457" r:id="rId15"/>
    <p:sldId id="459" r:id="rId16"/>
    <p:sldId id="455" r:id="rId17"/>
    <p:sldId id="463" r:id="rId18"/>
    <p:sldId id="462" r:id="rId19"/>
    <p:sldId id="461" r:id="rId20"/>
    <p:sldId id="27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178">
          <p15:clr>
            <a:srgbClr val="A4A3A4"/>
          </p15:clr>
        </p15:guide>
        <p15:guide id="3" pos="5286">
          <p15:clr>
            <a:srgbClr val="A4A3A4"/>
          </p15:clr>
        </p15:guide>
        <p15:guide id="4" pos="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9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114" y="438"/>
      </p:cViewPr>
      <p:guideLst>
        <p:guide orient="horz" pos="3033"/>
        <p:guide orient="horz" pos="178"/>
        <p:guide pos="5286"/>
        <p:guide pos="4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C2899-756D-D74F-9681-D06E2E69B565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A97F-BE20-0F41-AF6E-553DF94E4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7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FBB0-290D-CB47-AFCF-3D1150FE3ED3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AC23-6205-1F44-8983-3FC51FF3B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9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3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9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8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3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color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_Artboard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pic>
        <p:nvPicPr>
          <p:cNvPr id="7170" name="Picture 2" descr="C:\Users\ZT99270\Desktop\02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2" y="2184400"/>
            <a:ext cx="4611688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pic>
        <p:nvPicPr>
          <p:cNvPr id="8194" name="Picture 2" descr="C:\Users\ZT99270\Desktop\03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6" y="2150911"/>
            <a:ext cx="349250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pic>
        <p:nvPicPr>
          <p:cNvPr id="1026" name="Picture 2" descr="C:\Users\ZT99270\Desktop\good\yellow.gif"/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2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T99270\Desktop\good\blue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0" y="1684265"/>
            <a:ext cx="49152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T99270\Desktop\good\red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T99270\Desktop\good\green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2476" y="1449135"/>
            <a:ext cx="3579018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814876" y="1449135"/>
            <a:ext cx="3576649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3405302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51273" y="1467793"/>
            <a:ext cx="3397367" cy="3347096"/>
          </a:xfrm>
          <a:prstGeom prst="rect">
            <a:avLst/>
          </a:prstGeom>
        </p:spPr>
        <p:txBody>
          <a:bodyPr/>
          <a:lstStyle>
            <a:lvl1pPr>
              <a:defRPr lang="en-US" sz="1500" b="0" i="0" baseline="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400" kern="1200" baseline="0" dirty="0" smtClean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2pPr>
            <a:lvl3pPr marL="91440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en-US" altLang="zh-TW" sz="1300" kern="1200" baseline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3pPr>
            <a:lvl4pPr marL="914400" indent="2844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300">
                <a:latin typeface="Century Gothic"/>
                <a:cs typeface="Century Gothic"/>
              </a:defRPr>
            </a:lvl4pPr>
          </a:lstStyle>
          <a:p>
            <a:r>
              <a:rPr kumimoji="1" lang="en-US" altLang="zh-TW" dirty="0" smtClean="0"/>
              <a:t>First Level bullet</a:t>
            </a:r>
          </a:p>
          <a:p>
            <a:pPr lvl="1"/>
            <a:r>
              <a:rPr kumimoji="1" lang="en-US" altLang="zh-TW" dirty="0" smtClean="0"/>
              <a:t>Second level bullet</a:t>
            </a:r>
          </a:p>
          <a:p>
            <a:pPr lvl="2"/>
            <a:r>
              <a:rPr kumimoji="1" lang="en-US" altLang="zh-TW" dirty="0" smtClean="0"/>
              <a:t>Third Level bullet</a:t>
            </a:r>
          </a:p>
          <a:p>
            <a:pPr lvl="3"/>
            <a:r>
              <a:rPr kumimoji="1" lang="en-US" altLang="zh-TW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1105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284649"/>
            <a:ext cx="7629527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52475" y="973910"/>
            <a:ext cx="7629528" cy="3840977"/>
          </a:xfrm>
          <a:prstGeom prst="rect">
            <a:avLst/>
          </a:prstGeom>
        </p:spPr>
        <p:txBody>
          <a:bodyPr/>
          <a:lstStyle>
            <a:lvl1pPr>
              <a:defRPr lang="en-US" sz="2000" b="1" baseline="0" dirty="0" smtClean="0">
                <a:solidFill>
                  <a:schemeClr val="accent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500" kern="1200" dirty="0" smtClean="0">
                <a:solidFill>
                  <a:schemeClr val="tx2"/>
                </a:solidFill>
                <a:latin typeface="Century Gothic" panose="020B0502020202020204" pitchFamily="34" charset="0"/>
                <a:ea typeface=""/>
                <a:cs typeface="+mn-cs"/>
              </a:defRPr>
            </a:lvl2pPr>
            <a:lvl3pPr marL="914400" indent="-28440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lang="en-US" altLang="zh-TW" sz="1400" kern="1200" baseline="0" dirty="0" smtClean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910800" indent="-228600">
              <a:lnSpc>
                <a:spcPct val="150000"/>
              </a:lnSpc>
              <a:spcBef>
                <a:spcPts val="0"/>
              </a:spcBef>
              <a:buFont typeface="Wingdings" charset="2"/>
              <a:buChar char="l"/>
              <a:defRPr sz="1400"/>
            </a:lvl4pPr>
            <a:lvl5pPr marL="91440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400"/>
            </a:lvl5pPr>
            <a:lvl6pPr marL="914400" indent="284400">
              <a:lnSpc>
                <a:spcPct val="150000"/>
              </a:lnSpc>
              <a:spcBef>
                <a:spcPts val="0"/>
              </a:spcBef>
              <a:defRPr sz="1400"/>
            </a:lvl6pPr>
          </a:lstStyle>
          <a:p>
            <a:r>
              <a:rPr kumimoji="1" lang="en-US" altLang="zh-TW" dirty="0" smtClean="0"/>
              <a:t>Topic 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2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3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4</a:t>
            </a:r>
          </a:p>
          <a:p>
            <a:pPr lvl="1"/>
            <a:r>
              <a:rPr kumimoji="1" lang="en-US" altLang="zh-TW" dirty="0" smtClean="0"/>
              <a:t>Content goes here</a:t>
            </a:r>
          </a:p>
          <a:p>
            <a:pPr lvl="2"/>
            <a:r>
              <a:rPr kumimoji="1" lang="en-US" altLang="zh-TW" dirty="0" smtClean="0"/>
              <a:t>Content goes here</a:t>
            </a:r>
          </a:p>
          <a:p>
            <a:pPr lvl="5"/>
            <a:r>
              <a:rPr kumimoji="1" lang="en-US" altLang="zh-TW" dirty="0" smtClean="0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392124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Subtitle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5134488" y="1159672"/>
            <a:ext cx="324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i="0">
                <a:latin typeface="Century Gothic"/>
                <a:cs typeface="Century Gothic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5" name="文字版面配置區 8"/>
          <p:cNvSpPr>
            <a:spLocks noGrp="1"/>
          </p:cNvSpPr>
          <p:nvPr>
            <p:ph type="body" idx="23" hasCustomPrompt="1"/>
          </p:nvPr>
        </p:nvSpPr>
        <p:spPr>
          <a:xfrm>
            <a:off x="755651" y="988852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Title1</a:t>
            </a:r>
            <a:endParaRPr lang="zh-TW" altLang="en-US" dirty="0"/>
          </a:p>
        </p:txBody>
      </p:sp>
      <p:sp>
        <p:nvSpPr>
          <p:cNvPr id="26" name="文字版面配置區 8"/>
          <p:cNvSpPr>
            <a:spLocks noGrp="1"/>
          </p:cNvSpPr>
          <p:nvPr>
            <p:ph type="body" idx="20" hasCustomPrompt="1"/>
          </p:nvPr>
        </p:nvSpPr>
        <p:spPr>
          <a:xfrm>
            <a:off x="755651" y="2424351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Title2</a:t>
            </a:r>
            <a:endParaRPr lang="zh-TW" altLang="en-US" dirty="0"/>
          </a:p>
        </p:txBody>
      </p:sp>
      <p:sp>
        <p:nvSpPr>
          <p:cNvPr id="27" name="文字版面配置區 8"/>
          <p:cNvSpPr>
            <a:spLocks noGrp="1"/>
          </p:cNvSpPr>
          <p:nvPr>
            <p:ph type="body" idx="21" hasCustomPrompt="1"/>
          </p:nvPr>
        </p:nvSpPr>
        <p:spPr>
          <a:xfrm>
            <a:off x="755651" y="3852807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Title3</a:t>
            </a:r>
            <a:endParaRPr lang="zh-TW" alt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755651" y="1400039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755651" y="2833602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5651" y="4260890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8455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Content Page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accent5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black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nding logo_16 to 9_Artboard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whit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ing logo_16 to 9_Artboard 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Sentence quote goes here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pic>
        <p:nvPicPr>
          <p:cNvPr id="5122" name="Picture 2" descr="C:\Users\ZT99270\Desktop\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79" y="0"/>
            <a:ext cx="302736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pic>
        <p:nvPicPr>
          <p:cNvPr id="6146" name="Picture 2" descr="C:\Users\ZT99270\Desktop\04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2" y="1346200"/>
            <a:ext cx="339883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4" r:id="rId2"/>
    <p:sldLayoutId id="2147483661" r:id="rId3"/>
    <p:sldLayoutId id="2147483702" r:id="rId4"/>
    <p:sldLayoutId id="2147483703" r:id="rId5"/>
    <p:sldLayoutId id="2147483704" r:id="rId6"/>
    <p:sldLayoutId id="2147483705" r:id="rId7"/>
    <p:sldLayoutId id="2147483660" r:id="rId8"/>
    <p:sldLayoutId id="2147483662" r:id="rId9"/>
    <p:sldLayoutId id="2147483697" r:id="rId10"/>
    <p:sldLayoutId id="2147483698" r:id="rId11"/>
    <p:sldLayoutId id="2147483706" r:id="rId12"/>
    <p:sldLayoutId id="2147483707" r:id="rId13"/>
    <p:sldLayoutId id="2147483708" r:id="rId14"/>
    <p:sldLayoutId id="2147483709" r:id="rId15"/>
    <p:sldLayoutId id="2147483667" r:id="rId16"/>
    <p:sldLayoutId id="2147483668" r:id="rId17"/>
    <p:sldLayoutId id="2147483701" r:id="rId18"/>
    <p:sldLayoutId id="2147483699" r:id="rId19"/>
    <p:sldLayoutId id="2147483710" r:id="rId20"/>
    <p:sldLayoutId id="2147483650" r:id="rId21"/>
    <p:sldLayoutId id="2147483666" r:id="rId2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39" y="1733099"/>
            <a:ext cx="8424000" cy="709801"/>
          </a:xfrm>
        </p:spPr>
        <p:txBody>
          <a:bodyPr lIns="36000" tIns="36000" rIns="36000" bIns="36000" anchor="ctr" anchorCtr="0"/>
          <a:lstStyle/>
          <a:p>
            <a:r>
              <a:rPr lang="en-US" dirty="0" smtClean="0"/>
              <a:t>Test </a:t>
            </a:r>
            <a:r>
              <a:rPr lang="en-US" dirty="0" smtClean="0"/>
              <a:t>Case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Study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67654" y="3568314"/>
            <a:ext cx="2595002" cy="257369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Kelly Yu</a:t>
            </a:r>
          </a:p>
        </p:txBody>
      </p:sp>
    </p:spTree>
    <p:extLst>
      <p:ext uri="{BB962C8B-B14F-4D97-AF65-F5344CB8AC3E}">
        <p14:creationId xmlns:p14="http://schemas.microsoft.com/office/powerpoint/2010/main" val="31084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 smtClean="0"/>
              <a:t>About </a:t>
            </a:r>
            <a:r>
              <a:rPr lang="en-US" altLang="zh-TW" dirty="0" err="1" smtClean="0"/>
              <a:t>Click_Menu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550" t="51924" r="30003" b="36026"/>
          <a:stretch/>
        </p:blipFill>
        <p:spPr>
          <a:xfrm>
            <a:off x="1129275" y="2132396"/>
            <a:ext cx="7252728" cy="1149489"/>
          </a:xfrm>
          <a:prstGeom prst="rect">
            <a:avLst/>
          </a:prstGeom>
        </p:spPr>
      </p:pic>
      <p:sp>
        <p:nvSpPr>
          <p:cNvPr id="13" name="文字版面配置區 2"/>
          <p:cNvSpPr>
            <a:spLocks noGrp="1"/>
          </p:cNvSpPr>
          <p:nvPr>
            <p:ph type="body" idx="14"/>
          </p:nvPr>
        </p:nvSpPr>
        <p:spPr>
          <a:xfrm>
            <a:off x="752475" y="973910"/>
            <a:ext cx="7629528" cy="3840977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Click_Menu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不會單獨使用，所有的 </a:t>
            </a:r>
            <a:r>
              <a:rPr lang="en-US" altLang="zh-TW" dirty="0" smtClean="0">
                <a:solidFill>
                  <a:schemeClr val="tx1"/>
                </a:solidFill>
              </a:rPr>
              <a:t>Web function module</a:t>
            </a:r>
            <a:r>
              <a:rPr lang="zh-TW" altLang="en-US" dirty="0" smtClean="0">
                <a:solidFill>
                  <a:schemeClr val="tx1"/>
                </a:solidFill>
              </a:rPr>
              <a:t> 都應包含 </a:t>
            </a:r>
            <a:r>
              <a:rPr lang="en-US" altLang="zh-TW" dirty="0" err="1">
                <a:solidFill>
                  <a:schemeClr val="tx1"/>
                </a:solidFill>
              </a:rPr>
              <a:t>Click_Menu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動作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29275" y="1809231"/>
            <a:ext cx="2436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/>
              <a:t>Web_Setup_ReMgmt</a:t>
            </a:r>
            <a:endParaRPr lang="zh-TW" altLang="en-US" sz="15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29275" y="3531111"/>
            <a:ext cx="31454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500" dirty="0" err="1" smtClean="0"/>
              <a:t>Web_Setup_Port_Forwarding</a:t>
            </a:r>
            <a:endParaRPr lang="zh-TW" altLang="en-US" sz="15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724" t="36449" r="30954" b="56750"/>
          <a:stretch/>
        </p:blipFill>
        <p:spPr>
          <a:xfrm>
            <a:off x="1129275" y="3854275"/>
            <a:ext cx="5728725" cy="6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</a:t>
            </a:r>
            <a:r>
              <a:rPr lang="en-US" altLang="zh-TW" dirty="0" smtClean="0"/>
              <a:t>Case 1 </a:t>
            </a:r>
            <a:r>
              <a:rPr lang="en-US" altLang="zh-TW" dirty="0"/>
              <a:t>– </a:t>
            </a:r>
            <a:r>
              <a:rPr lang="en-US" altLang="zh-TW" dirty="0" smtClean="0"/>
              <a:t>Remote </a:t>
            </a:r>
            <a:r>
              <a:rPr lang="en-US" altLang="zh-TW" dirty="0"/>
              <a:t>MGMT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Service Control WAN Interface used for services: </a:t>
            </a:r>
            <a:r>
              <a:rPr lang="en-US" altLang="zh-TW" dirty="0" err="1" smtClean="0">
                <a:solidFill>
                  <a:schemeClr val="tx1"/>
                </a:solidFill>
              </a:rPr>
              <a:t>Any_WAN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Setup </a:t>
            </a:r>
            <a:r>
              <a:rPr lang="en-US" altLang="zh-TW" dirty="0">
                <a:solidFill>
                  <a:schemeClr val="tx1"/>
                </a:solidFill>
              </a:rPr>
              <a:t>Remote </a:t>
            </a:r>
            <a:r>
              <a:rPr lang="en-US" altLang="zh-TW" dirty="0" smtClean="0">
                <a:solidFill>
                  <a:schemeClr val="tx1"/>
                </a:solidFill>
              </a:rPr>
              <a:t>MGMT setting:</a:t>
            </a:r>
          </a:p>
          <a:p>
            <a:pPr lvl="2"/>
            <a:r>
              <a:rPr lang="en-US" altLang="zh-TW" dirty="0">
                <a:solidFill>
                  <a:schemeClr val="tx1"/>
                </a:solidFill>
              </a:rPr>
              <a:t>Configure </a:t>
            </a:r>
            <a:r>
              <a:rPr lang="en-US" altLang="zh-TW" dirty="0" smtClean="0">
                <a:solidFill>
                  <a:schemeClr val="tx1"/>
                </a:solidFill>
              </a:rPr>
              <a:t>“Service </a:t>
            </a:r>
            <a:r>
              <a:rPr lang="en-US" altLang="zh-TW" dirty="0">
                <a:solidFill>
                  <a:schemeClr val="tx1"/>
                </a:solidFill>
              </a:rPr>
              <a:t>Control WAN </a:t>
            </a:r>
            <a:r>
              <a:rPr lang="en-US" altLang="zh-TW" dirty="0" smtClean="0">
                <a:solidFill>
                  <a:schemeClr val="tx1"/>
                </a:solidFill>
              </a:rPr>
              <a:t>Interface” as </a:t>
            </a:r>
            <a:r>
              <a:rPr lang="en-US" altLang="zh-TW" dirty="0" err="1" smtClean="0">
                <a:solidFill>
                  <a:schemeClr val="tx1"/>
                </a:solidFill>
              </a:rPr>
              <a:t>Any_WAN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2" indent="-285750"/>
            <a:r>
              <a:rPr lang="en-US" altLang="zh-TW" dirty="0" smtClean="0">
                <a:solidFill>
                  <a:schemeClr val="tx1"/>
                </a:solidFill>
              </a:rPr>
              <a:t>Enable HTTPS service from LAN and WAN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Create new WAN interface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Service check: Login GUI from LAN and WAN side with </a:t>
            </a:r>
            <a:r>
              <a:rPr lang="en-US" altLang="zh-TW" dirty="0" err="1" smtClean="0">
                <a:solidFill>
                  <a:schemeClr val="tx1"/>
                </a:solidFill>
              </a:rPr>
              <a:t>Any_WAN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</a:t>
            </a:r>
            <a:r>
              <a:rPr lang="en-US" altLang="zh-TW" dirty="0" smtClean="0"/>
              <a:t>Case 1 </a:t>
            </a:r>
            <a:r>
              <a:rPr lang="en-US" altLang="zh-TW" dirty="0"/>
              <a:t>– </a:t>
            </a:r>
            <a:r>
              <a:rPr lang="en-US" altLang="zh-TW" dirty="0" smtClean="0"/>
              <a:t>Remote </a:t>
            </a:r>
            <a:r>
              <a:rPr lang="en-US" altLang="zh-TW" dirty="0"/>
              <a:t>MGMT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44263" t="23105" r="18189" b="4114"/>
          <a:stretch/>
        </p:blipFill>
        <p:spPr>
          <a:xfrm>
            <a:off x="0" y="949849"/>
            <a:ext cx="2537894" cy="37816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2795" t="51282" r="31456" b="41471"/>
          <a:stretch/>
        </p:blipFill>
        <p:spPr>
          <a:xfrm>
            <a:off x="2542257" y="1946342"/>
            <a:ext cx="6601743" cy="80400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24266" y="3031482"/>
            <a:ext cx="6519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 smtClean="0"/>
              <a:t>Click_Menu</a:t>
            </a:r>
            <a:r>
              <a:rPr lang="zh-TW" altLang="en-US" sz="1600" dirty="0" smtClean="0"/>
              <a:t> 的動作已被包在 </a:t>
            </a:r>
            <a:r>
              <a:rPr lang="en-US" altLang="zh-TW" sz="1600" dirty="0" err="1" smtClean="0"/>
              <a:t>Setup_ReMgmt</a:t>
            </a:r>
            <a:r>
              <a:rPr lang="en-US" altLang="zh-TW" sz="1600" dirty="0" smtClean="0"/>
              <a:t> function module </a:t>
            </a:r>
            <a:r>
              <a:rPr lang="zh-TW" altLang="en-US" sz="1600" dirty="0" smtClean="0"/>
              <a:t>裡面</a:t>
            </a:r>
            <a:endParaRPr lang="zh-TW" alt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11924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Step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Setup Remote MGMT setting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476" t="31192" r="25381" b="9572"/>
          <a:stretch/>
        </p:blipFill>
        <p:spPr>
          <a:xfrm>
            <a:off x="2470902" y="2370409"/>
            <a:ext cx="4027842" cy="27730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28047" y="3401927"/>
            <a:ext cx="2279416" cy="1799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28047" y="4029194"/>
            <a:ext cx="3603585" cy="1799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2795" t="51282" r="31456" b="34680"/>
          <a:stretch/>
        </p:blipFill>
        <p:spPr>
          <a:xfrm>
            <a:off x="1201004" y="690932"/>
            <a:ext cx="6741993" cy="15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Step: Add new WAN </a:t>
            </a:r>
            <a:r>
              <a:rPr lang="en-US" altLang="zh-TW" dirty="0" smtClean="0"/>
              <a:t>interface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1550" t="49055" r="31620" b="30897"/>
          <a:stretch/>
        </p:blipFill>
        <p:spPr>
          <a:xfrm>
            <a:off x="623046" y="1500802"/>
            <a:ext cx="7897907" cy="21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Step: Service check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616" t="27442" r="35818" b="21680"/>
          <a:stretch/>
        </p:blipFill>
        <p:spPr>
          <a:xfrm>
            <a:off x="1829025" y="754939"/>
            <a:ext cx="5485949" cy="40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14" name="文字版面配置區 7"/>
          <p:cNvSpPr>
            <a:spLocks noGrp="1"/>
          </p:cNvSpPr>
          <p:nvPr>
            <p:ph type="body" idx="14"/>
          </p:nvPr>
        </p:nvSpPr>
        <p:spPr>
          <a:xfrm>
            <a:off x="752475" y="973910"/>
            <a:ext cx="7629528" cy="384097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使用 </a:t>
            </a:r>
            <a:r>
              <a:rPr lang="en-US" altLang="zh-TW" dirty="0" err="1">
                <a:solidFill>
                  <a:schemeClr val="tx1"/>
                </a:solidFill>
              </a:rPr>
              <a:t>ACTS_Dummy_Response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將測試步驟 </a:t>
            </a:r>
            <a:r>
              <a:rPr lang="en-US" altLang="zh-TW" dirty="0">
                <a:solidFill>
                  <a:schemeClr val="tx1"/>
                </a:solidFill>
              </a:rPr>
              <a:t>print</a:t>
            </a:r>
            <a:r>
              <a:rPr lang="zh-TW" altLang="en-US" dirty="0">
                <a:solidFill>
                  <a:schemeClr val="tx1"/>
                </a:solidFill>
              </a:rPr>
              <a:t> 在 </a:t>
            </a:r>
            <a:r>
              <a:rPr lang="en-US" altLang="zh-TW" dirty="0">
                <a:solidFill>
                  <a:schemeClr val="tx1"/>
                </a:solidFill>
              </a:rPr>
              <a:t>test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report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上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使用 </a:t>
            </a:r>
            <a:r>
              <a:rPr lang="en-US" altLang="zh-TW" dirty="0">
                <a:solidFill>
                  <a:schemeClr val="tx1"/>
                </a:solidFill>
              </a:rPr>
              <a:t>object </a:t>
            </a:r>
            <a:r>
              <a:rPr lang="zh-TW" altLang="en-US" dirty="0">
                <a:solidFill>
                  <a:schemeClr val="tx1"/>
                </a:solidFill>
              </a:rPr>
              <a:t>的方式編寫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script</a:t>
            </a:r>
          </a:p>
          <a:p>
            <a:pPr lvl="1"/>
            <a:r>
              <a:rPr lang="en-US" altLang="zh-TW" dirty="0" err="1" smtClean="0">
                <a:solidFill>
                  <a:schemeClr val="tx1"/>
                </a:solidFill>
              </a:rPr>
              <a:t>objxxx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= </a:t>
            </a:r>
            <a:r>
              <a:rPr lang="en-US" altLang="zh-TW" dirty="0" err="1">
                <a:solidFill>
                  <a:schemeClr val="tx1"/>
                </a:solidFill>
              </a:rPr>
              <a:t>ModuleName.ClassName</a:t>
            </a:r>
            <a:r>
              <a:rPr lang="en-US" altLang="zh-TW" dirty="0">
                <a:solidFill>
                  <a:schemeClr val="tx1"/>
                </a:solidFill>
              </a:rPr>
              <a:t>(parameter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使用 </a:t>
            </a:r>
            <a:r>
              <a:rPr lang="en-US" altLang="zh-TW" dirty="0">
                <a:solidFill>
                  <a:schemeClr val="tx1"/>
                </a:solidFill>
              </a:rPr>
              <a:t>object </a:t>
            </a:r>
            <a:r>
              <a:rPr lang="zh-TW" altLang="en-US" dirty="0">
                <a:solidFill>
                  <a:schemeClr val="tx1"/>
                </a:solidFill>
              </a:rPr>
              <a:t>的方式才會有繼承的概念，否則就只是獨立的</a:t>
            </a:r>
            <a:r>
              <a:rPr lang="zh-TW" altLang="en-US" dirty="0" smtClean="0">
                <a:solidFill>
                  <a:schemeClr val="tx1"/>
                </a:solidFill>
              </a:rPr>
              <a:t>個體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Create </a:t>
            </a:r>
            <a:r>
              <a:rPr lang="en-US" altLang="zh-TW" dirty="0">
                <a:solidFill>
                  <a:schemeClr val="tx1"/>
                </a:solidFill>
              </a:rPr>
              <a:t>Web function </a:t>
            </a:r>
            <a:r>
              <a:rPr lang="en-US" altLang="zh-TW" dirty="0" smtClean="0">
                <a:solidFill>
                  <a:schemeClr val="tx1"/>
                </a:solidFill>
              </a:rPr>
              <a:t>module: </a:t>
            </a:r>
            <a:r>
              <a:rPr lang="zh-TW" altLang="en-US" dirty="0" smtClean="0">
                <a:solidFill>
                  <a:schemeClr val="tx1"/>
                </a:solidFill>
              </a:rPr>
              <a:t>在 </a:t>
            </a:r>
            <a:r>
              <a:rPr lang="en-US" altLang="zh-TW" dirty="0" err="1" smtClean="0">
                <a:solidFill>
                  <a:schemeClr val="tx1"/>
                </a:solidFill>
              </a:rPr>
              <a:t>Web</a:t>
            </a:r>
            <a:r>
              <a:rPr lang="en-US" altLang="zh-TW" dirty="0" err="1" smtClean="0">
                <a:solidFill>
                  <a:schemeClr val="tx1"/>
                </a:solidFill>
              </a:rPr>
              <a:t>GUI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上可以設定的欄位都應該在 </a:t>
            </a:r>
            <a:r>
              <a:rPr lang="en-US" altLang="zh-TW" dirty="0" smtClean="0">
                <a:solidFill>
                  <a:schemeClr val="tx1"/>
                </a:solidFill>
              </a:rPr>
              <a:t>module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裡定義</a:t>
            </a:r>
            <a:r>
              <a:rPr lang="zh-TW" altLang="en-US" dirty="0" smtClean="0">
                <a:solidFill>
                  <a:schemeClr val="tx1"/>
                </a:solidFill>
              </a:rPr>
              <a:t>為參數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22795" t="51282" r="31456" b="34680"/>
          <a:stretch/>
        </p:blipFill>
        <p:spPr>
          <a:xfrm>
            <a:off x="1178469" y="3431654"/>
            <a:ext cx="6787061" cy="160104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196399" y="4594235"/>
            <a:ext cx="3775714" cy="19568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3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Test </a:t>
            </a:r>
            <a:r>
              <a:rPr lang="en-US" altLang="zh-TW" dirty="0" smtClean="0"/>
              <a:t>Case 2 </a:t>
            </a:r>
            <a:r>
              <a:rPr lang="en-US" altLang="zh-TW" dirty="0"/>
              <a:t>– NAT : Port Forwarding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Port Forwarding rule by Port, verify WAN traffic will all forward to this host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Create and setup </a:t>
            </a:r>
            <a:r>
              <a:rPr lang="en-US" altLang="zh-TW" dirty="0">
                <a:solidFill>
                  <a:schemeClr val="tx1"/>
                </a:solidFill>
              </a:rPr>
              <a:t>Port Forwarding </a:t>
            </a:r>
            <a:r>
              <a:rPr lang="en-US" altLang="zh-TW" dirty="0" smtClean="0">
                <a:solidFill>
                  <a:schemeClr val="tx1"/>
                </a:solidFill>
              </a:rPr>
              <a:t>setting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Service check: using </a:t>
            </a:r>
            <a:r>
              <a:rPr lang="en-US" altLang="zh-TW" dirty="0" err="1" smtClean="0">
                <a:solidFill>
                  <a:schemeClr val="tx1"/>
                </a:solidFill>
              </a:rPr>
              <a:t>iPerf</a:t>
            </a:r>
            <a:endParaRPr lang="en-US" altLang="zh-TW" dirty="0">
              <a:solidFill>
                <a:schemeClr val="tx1"/>
              </a:solidFill>
            </a:endParaRPr>
          </a:p>
          <a:p>
            <a:pPr lvl="2"/>
            <a:r>
              <a:rPr lang="en-US" altLang="zh-TW" dirty="0">
                <a:solidFill>
                  <a:schemeClr val="tx1"/>
                </a:solidFill>
              </a:rPr>
              <a:t>Setup LAN_WKS IP to static IP </a:t>
            </a:r>
            <a:r>
              <a:rPr lang="en-US" altLang="zh-TW" dirty="0" smtClean="0">
                <a:solidFill>
                  <a:schemeClr val="tx1"/>
                </a:solidFill>
              </a:rPr>
              <a:t>address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775597"/>
          </a:xfrm>
        </p:spPr>
        <p:txBody>
          <a:bodyPr/>
          <a:lstStyle/>
          <a:p>
            <a:r>
              <a:rPr lang="en-US" altLang="zh-TW" dirty="0"/>
              <a:t>Test Step:</a:t>
            </a:r>
            <a:r>
              <a:rPr lang="zh-TW" altLang="en-US" dirty="0"/>
              <a:t> </a:t>
            </a:r>
            <a:r>
              <a:rPr lang="en-US" altLang="zh-TW" dirty="0" smtClean="0"/>
              <a:t>Add </a:t>
            </a:r>
            <a:r>
              <a:rPr lang="en-US" altLang="zh-TW" dirty="0"/>
              <a:t>and setup Port Forwarding </a:t>
            </a:r>
            <a:r>
              <a:rPr lang="en-US" altLang="zh-TW" dirty="0" smtClean="0"/>
              <a:t>setting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8774" t="31157" r="24497" b="31151"/>
          <a:stretch/>
        </p:blipFill>
        <p:spPr>
          <a:xfrm>
            <a:off x="0" y="1100491"/>
            <a:ext cx="5109882" cy="22188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28565" y="2106841"/>
            <a:ext cx="681317" cy="2599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978" t="33827" r="26017" b="11856"/>
          <a:stretch/>
        </p:blipFill>
        <p:spPr>
          <a:xfrm>
            <a:off x="5190564" y="891954"/>
            <a:ext cx="3953436" cy="242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1636" t="40066" r="25285" b="44824"/>
          <a:stretch/>
        </p:blipFill>
        <p:spPr>
          <a:xfrm>
            <a:off x="726141" y="3426957"/>
            <a:ext cx="7691718" cy="1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 smtClean="0"/>
              <a:t>Test Step:</a:t>
            </a:r>
            <a:r>
              <a:rPr lang="zh-TW" altLang="en-US" dirty="0" smtClean="0"/>
              <a:t> </a:t>
            </a:r>
            <a:r>
              <a:rPr lang="en-US" altLang="zh-TW" dirty="0"/>
              <a:t>Service check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1550" t="47812" r="24783" b="22445"/>
          <a:stretch/>
        </p:blipFill>
        <p:spPr>
          <a:xfrm>
            <a:off x="0" y="929842"/>
            <a:ext cx="9144000" cy="32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BAT Test Feature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System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Broadband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Home Networking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NAT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Firewall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 Filter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Parental Control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Remote Management</a:t>
            </a: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TR-069 Client</a:t>
            </a:r>
          </a:p>
          <a:p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8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3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APIs Used for BAT Case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</a:rPr>
              <a:t>ACTS_3_0/</a:t>
            </a:r>
            <a:r>
              <a:rPr lang="en-US" altLang="zh-TW" dirty="0" err="1" smtClean="0">
                <a:solidFill>
                  <a:srgbClr val="0000FF"/>
                </a:solidFill>
              </a:rPr>
              <a:t>api</a:t>
            </a:r>
            <a:r>
              <a:rPr lang="en-US" altLang="zh-TW" dirty="0" smtClean="0">
                <a:solidFill>
                  <a:srgbClr val="0000FF"/>
                </a:solidFill>
              </a:rPr>
              <a:t>/</a:t>
            </a:r>
            <a:r>
              <a:rPr lang="en-US" altLang="zh-TW" dirty="0" err="1" smtClean="0">
                <a:solidFill>
                  <a:srgbClr val="0000FF"/>
                </a:solidFill>
              </a:rPr>
              <a:t>Misc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Setup_Power_Switch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Enable_Network_Interface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Setup_xDSL_Line</a:t>
            </a:r>
            <a:r>
              <a:rPr lang="en-US" altLang="zh-TW" dirty="0" smtClean="0">
                <a:solidFill>
                  <a:schemeClr val="tx1"/>
                </a:solidFill>
              </a:rPr>
              <a:t>, </a:t>
            </a:r>
            <a:r>
              <a:rPr lang="en-US" altLang="zh-TW" dirty="0" err="1" smtClean="0">
                <a:solidFill>
                  <a:schemeClr val="tx1"/>
                </a:solidFill>
              </a:rPr>
              <a:t>Enable_xDSL_Line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Enable_NIC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Access 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WebGUI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from WAN side PC</a:t>
            </a: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Get_Network_VLAN_ID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Get VLAN ID for WAN test case</a:t>
            </a: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NcFTP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Using FTP put/get file</a:t>
            </a:r>
          </a:p>
        </p:txBody>
      </p:sp>
    </p:spTree>
    <p:extLst>
      <p:ext uri="{BB962C8B-B14F-4D97-AF65-F5344CB8AC3E}">
        <p14:creationId xmlns:p14="http://schemas.microsoft.com/office/powerpoint/2010/main" val="12885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APIs Used for BAT Case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</a:rPr>
              <a:t>ACTS_3_0/</a:t>
            </a:r>
            <a:r>
              <a:rPr lang="en-US" altLang="zh-TW" dirty="0" err="1" smtClean="0">
                <a:solidFill>
                  <a:srgbClr val="0000FF"/>
                </a:solidFill>
              </a:rPr>
              <a:t>api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Get System Time </a:t>
            </a:r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en-US" altLang="zh-TW" dirty="0" err="1" smtClean="0">
                <a:solidFill>
                  <a:srgbClr val="0000FF"/>
                </a:solidFill>
              </a:rPr>
              <a:t>Misc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Get_System_Date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Get_System_Time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Time_Diff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Service Check</a:t>
            </a:r>
          </a:p>
          <a:p>
            <a:pPr lvl="1"/>
            <a:r>
              <a:rPr lang="en-US" altLang="zh-TW" dirty="0" err="1" smtClean="0">
                <a:solidFill>
                  <a:schemeClr val="tx1"/>
                </a:solidFill>
              </a:rPr>
              <a:t>Check_WKS_Ping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(</a:t>
            </a:r>
            <a:r>
              <a:rPr lang="en-US" altLang="zh-TW" b="1" dirty="0" smtClean="0">
                <a:solidFill>
                  <a:srgbClr val="0000FF"/>
                </a:solidFill>
              </a:rPr>
              <a:t>Console)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Start_WKS_iPerf3_Server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(Console</a:t>
            </a:r>
            <a:r>
              <a:rPr lang="en-US" altLang="zh-TW" b="1" dirty="0" smtClean="0">
                <a:solidFill>
                  <a:srgbClr val="0000FF"/>
                </a:solidFill>
              </a:rPr>
              <a:t>)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Stop_WKS_iPerf3_Server </a:t>
            </a:r>
            <a:r>
              <a:rPr lang="en-US" altLang="zh-TW" b="1" dirty="0" smtClean="0">
                <a:solidFill>
                  <a:srgbClr val="0000FF"/>
                </a:solidFill>
              </a:rPr>
              <a:t>(Console)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Start_WKS_Tshark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</a:rPr>
              <a:t>(Console)</a:t>
            </a:r>
            <a:r>
              <a:rPr lang="en-US" altLang="zh-TW" dirty="0" smtClean="0">
                <a:solidFill>
                  <a:schemeClr val="tx1"/>
                </a:solidFill>
              </a:rPr>
              <a:t>, </a:t>
            </a:r>
            <a:r>
              <a:rPr lang="en-US" altLang="zh-TW" dirty="0" err="1" smtClean="0">
                <a:solidFill>
                  <a:schemeClr val="tx1"/>
                </a:solidFill>
              </a:rPr>
              <a:t>Capture_Count_Chk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</a:rPr>
              <a:t>(</a:t>
            </a:r>
            <a:r>
              <a:rPr lang="en-US" altLang="zh-TW" b="1" dirty="0" err="1" smtClean="0">
                <a:solidFill>
                  <a:srgbClr val="0000FF"/>
                </a:solidFill>
              </a:rPr>
              <a:t>Misc</a:t>
            </a:r>
            <a:r>
              <a:rPr lang="en-US" altLang="zh-TW" b="1" dirty="0" smtClean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86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APIs Used for BAT Case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</a:rPr>
              <a:t>Tools/module</a:t>
            </a:r>
          </a:p>
          <a:p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Get_Interface_IP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(</a:t>
            </a:r>
            <a:r>
              <a:rPr lang="en-US" altLang="zh-TW" dirty="0" err="1" smtClean="0">
                <a:solidFill>
                  <a:srgbClr val="0000FF"/>
                </a:solidFill>
              </a:rPr>
              <a:t>Device_Console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</a:p>
          <a:p>
            <a:pPr marL="690750" lvl="1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Interface could be br0 or WAN interface</a:t>
            </a:r>
          </a:p>
          <a:p>
            <a:pPr marL="400050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Get_Image_Seq_Number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en-US" altLang="zh-TW" dirty="0" err="1">
                <a:solidFill>
                  <a:srgbClr val="0000FF"/>
                </a:solidFill>
              </a:rPr>
              <a:t>Device_Console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</a:p>
          <a:p>
            <a:pPr marL="690750" lvl="1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 for firmware upgrade case</a:t>
            </a:r>
          </a:p>
          <a:p>
            <a:pPr marL="400050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Setup_TR069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en-US" altLang="zh-TW" dirty="0" smtClean="0">
                <a:solidFill>
                  <a:srgbClr val="0000FF"/>
                </a:solidFill>
              </a:rPr>
              <a:t>Device_TR69)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90750" lvl="1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 for TR-069 connection</a:t>
            </a:r>
          </a:p>
          <a:p>
            <a:pPr marL="400050"/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Check_CPE_Event_Code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(Device_TR69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87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APIs for Device Configuring </a:t>
            </a:r>
            <a:endParaRPr lang="zh-TW" altLang="en-US" dirty="0"/>
          </a:p>
        </p:txBody>
      </p:sp>
      <p:sp>
        <p:nvSpPr>
          <p:cNvPr id="5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</a:rPr>
              <a:t>Tools/module</a:t>
            </a:r>
          </a:p>
          <a:p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Device_Console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Device_TR69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Device_Web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6540" r="32234" b="53323"/>
          <a:stretch/>
        </p:blipFill>
        <p:spPr>
          <a:xfrm>
            <a:off x="3048001" y="1848445"/>
            <a:ext cx="6095999" cy="20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APIs for Device </a:t>
            </a:r>
            <a:r>
              <a:rPr lang="en-US" altLang="zh-TW" dirty="0" smtClean="0"/>
              <a:t>Configuring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Web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/>
              <a:t>Setup Time setting</a:t>
            </a:r>
          </a:p>
          <a:p>
            <a:pPr lvl="1"/>
            <a:r>
              <a:rPr lang="en-US" altLang="zh-TW" dirty="0"/>
              <a:t>Setup LAN setting</a:t>
            </a:r>
          </a:p>
          <a:p>
            <a:pPr lvl="1"/>
            <a:r>
              <a:rPr lang="en-US" altLang="zh-TW" dirty="0"/>
              <a:t>Setup WAN setting</a:t>
            </a:r>
          </a:p>
          <a:p>
            <a:pPr lvl="1"/>
            <a:r>
              <a:rPr lang="en-US" altLang="zh-TW" dirty="0"/>
              <a:t>Setup Remote MGMT setting</a:t>
            </a:r>
          </a:p>
          <a:p>
            <a:pPr lvl="1"/>
            <a:r>
              <a:rPr lang="en-US" altLang="zh-TW" dirty="0"/>
              <a:t>Setup Port Forwarding </a:t>
            </a:r>
            <a:r>
              <a:rPr lang="en-US" altLang="zh-TW" dirty="0" smtClean="0"/>
              <a:t>setting</a:t>
            </a:r>
          </a:p>
          <a:p>
            <a:pPr lvl="1"/>
            <a:r>
              <a:rPr lang="en-US" altLang="zh-TW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217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 smtClean="0"/>
              <a:t>APIs Method </a:t>
            </a:r>
            <a:r>
              <a:rPr lang="en-US" altLang="zh-TW" dirty="0" smtClean="0"/>
              <a:t>– How to </a:t>
            </a:r>
            <a:r>
              <a:rPr lang="en-US" altLang="zh-TW" dirty="0"/>
              <a:t>use </a:t>
            </a:r>
            <a:r>
              <a:rPr lang="en-US" altLang="zh-TW" dirty="0" smtClean="0"/>
              <a:t>xxx API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8542" t="28781" r="47356" b="41439"/>
          <a:stretch/>
        </p:blipFill>
        <p:spPr>
          <a:xfrm>
            <a:off x="257923" y="1448044"/>
            <a:ext cx="4380006" cy="29404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2798" t="51064" r="45442" b="7371"/>
          <a:stretch/>
        </p:blipFill>
        <p:spPr>
          <a:xfrm>
            <a:off x="5010149" y="866346"/>
            <a:ext cx="3872753" cy="38962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10238" y="1631575"/>
            <a:ext cx="3173506" cy="207084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490445" y="932327"/>
            <a:ext cx="2365561" cy="2599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49" y="284649"/>
            <a:ext cx="7629527" cy="387798"/>
          </a:xfrm>
        </p:spPr>
        <p:txBody>
          <a:bodyPr/>
          <a:lstStyle/>
          <a:p>
            <a:r>
              <a:rPr lang="en-US" altLang="zh-TW" dirty="0"/>
              <a:t>APIs Method – How to use xxx API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2724" t="36652" r="29066" b="38517"/>
          <a:stretch/>
        </p:blipFill>
        <p:spPr>
          <a:xfrm>
            <a:off x="1632740" y="654875"/>
            <a:ext cx="5878521" cy="232766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11505" y="977151"/>
            <a:ext cx="2770095" cy="7799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690442" y="3023845"/>
            <a:ext cx="576311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500" dirty="0" smtClean="0"/>
              <a:t>必填參數</a:t>
            </a:r>
            <a:r>
              <a:rPr lang="en-US" altLang="zh-TW" sz="1500" dirty="0" smtClean="0"/>
              <a:t>:</a:t>
            </a:r>
            <a:r>
              <a:rPr lang="zh-TW" altLang="en-US" sz="1500" dirty="0" smtClean="0"/>
              <a:t> </a:t>
            </a:r>
            <a:r>
              <a:rPr lang="en-US" altLang="zh-TW" sz="1500" dirty="0" err="1" smtClean="0"/>
              <a:t>cpeid</a:t>
            </a:r>
            <a:r>
              <a:rPr lang="en-US" altLang="zh-TW" sz="1500" dirty="0" smtClean="0"/>
              <a:t>,</a:t>
            </a:r>
            <a:r>
              <a:rPr lang="zh-TW" altLang="en-US" sz="1500" dirty="0" smtClean="0"/>
              <a:t> </a:t>
            </a:r>
            <a:r>
              <a:rPr lang="en-US" altLang="zh-TW" sz="1500" dirty="0" smtClean="0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500" dirty="0" smtClean="0"/>
              <a:t>使用時必須依照順序填寫</a:t>
            </a:r>
            <a:endParaRPr lang="en-US" altLang="zh-TW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500" dirty="0" smtClean="0"/>
              <a:t>選填參數</a:t>
            </a:r>
            <a:r>
              <a:rPr lang="en-US" altLang="zh-TW" sz="1500" dirty="0" smtClean="0"/>
              <a:t>:</a:t>
            </a:r>
            <a:r>
              <a:rPr lang="zh-TW" altLang="en-US" sz="1500" dirty="0"/>
              <a:t> </a:t>
            </a:r>
            <a:r>
              <a:rPr lang="en-US" altLang="zh-TW" sz="1500" dirty="0" err="1" smtClean="0"/>
              <a:t>exp_result</a:t>
            </a:r>
            <a:r>
              <a:rPr lang="en-US" altLang="zh-TW" sz="1500" dirty="0" smtClean="0"/>
              <a:t>,</a:t>
            </a:r>
            <a:r>
              <a:rPr lang="zh-TW" altLang="en-US" sz="1500" dirty="0"/>
              <a:t> </a:t>
            </a:r>
            <a:r>
              <a:rPr lang="en-US" altLang="zh-TW" sz="1500" dirty="0" smtClean="0"/>
              <a:t>timeout, </a:t>
            </a:r>
            <a:r>
              <a:rPr lang="en-US" altLang="zh-TW" sz="1500" dirty="0" err="1" smtClean="0"/>
              <a:t>var_name</a:t>
            </a:r>
            <a:endParaRPr lang="en-US" altLang="zh-TW" sz="15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500" dirty="0" smtClean="0"/>
              <a:t>不一定要依序填寫</a:t>
            </a:r>
            <a:r>
              <a:rPr lang="en-US" altLang="zh-TW" sz="1500" dirty="0" smtClean="0"/>
              <a:t>,</a:t>
            </a:r>
            <a:r>
              <a:rPr lang="zh-TW" altLang="en-US" sz="1500" dirty="0" smtClean="0"/>
              <a:t> 如果要跳著使用</a:t>
            </a:r>
            <a:r>
              <a:rPr lang="en-US" altLang="zh-TW" sz="1500" dirty="0" smtClean="0"/>
              <a:t>,</a:t>
            </a:r>
            <a:r>
              <a:rPr lang="zh-TW" altLang="en-US" sz="1500" dirty="0" smtClean="0"/>
              <a:t> 必須將參數名稱帶入</a:t>
            </a:r>
            <a:endParaRPr lang="en-US" altLang="zh-TW" sz="15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500" dirty="0" smtClean="0"/>
              <a:t>Example:</a:t>
            </a:r>
            <a:endParaRPr lang="zh-TW" altLang="en-US" sz="15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756" t="56133" r="27944" b="41763"/>
          <a:stretch/>
        </p:blipFill>
        <p:spPr>
          <a:xfrm>
            <a:off x="0" y="4231812"/>
            <a:ext cx="9144000" cy="2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Zyxel colors 1">
      <a:dk1>
        <a:srgbClr val="000000"/>
      </a:dk1>
      <a:lt1>
        <a:sysClr val="window" lastClr="FFFFFF"/>
      </a:lt1>
      <a:dk2>
        <a:srgbClr val="333333"/>
      </a:dk2>
      <a:lt2>
        <a:srgbClr val="CCCCCC"/>
      </a:lt2>
      <a:accent1>
        <a:srgbClr val="FF2837"/>
      </a:accent1>
      <a:accent2>
        <a:srgbClr val="FF8900"/>
      </a:accent2>
      <a:accent3>
        <a:srgbClr val="FFC800"/>
      </a:accent3>
      <a:accent4>
        <a:srgbClr val="64BE00"/>
      </a:accent4>
      <a:accent5>
        <a:srgbClr val="00B2FF"/>
      </a:accent5>
      <a:accent6>
        <a:srgbClr val="666666"/>
      </a:accent6>
      <a:hlink>
        <a:srgbClr val="000000"/>
      </a:hlink>
      <a:folHlink>
        <a:srgbClr val="000000"/>
      </a:folHlink>
    </a:clrScheme>
    <a:fontScheme name="夏天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5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Zyxel colors 1">
    <a:dk1>
      <a:srgbClr val="000000"/>
    </a:dk1>
    <a:lt1>
      <a:sysClr val="window" lastClr="FFFFFF"/>
    </a:lt1>
    <a:dk2>
      <a:srgbClr val="333333"/>
    </a:dk2>
    <a:lt2>
      <a:srgbClr val="CCCCCC"/>
    </a:lt2>
    <a:accent1>
      <a:srgbClr val="FF2837"/>
    </a:accent1>
    <a:accent2>
      <a:srgbClr val="FF8900"/>
    </a:accent2>
    <a:accent3>
      <a:srgbClr val="FFC800"/>
    </a:accent3>
    <a:accent4>
      <a:srgbClr val="64BE00"/>
    </a:accent4>
    <a:accent5>
      <a:srgbClr val="00B2FF"/>
    </a:accent5>
    <a:accent6>
      <a:srgbClr val="666666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60587</TotalTime>
  <Words>441</Words>
  <Application>Microsoft Office PowerPoint</Application>
  <PresentationFormat>如螢幕大小 (16:9)</PresentationFormat>
  <Paragraphs>97</Paragraphs>
  <Slides>20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新細明體</vt:lpstr>
      <vt:lpstr>Arial</vt:lpstr>
      <vt:lpstr>Calibri</vt:lpstr>
      <vt:lpstr>Century Gothic</vt:lpstr>
      <vt:lpstr>Tahoma</vt:lpstr>
      <vt:lpstr>Wingdings</vt:lpstr>
      <vt:lpstr>Office Theme</vt:lpstr>
      <vt:lpstr>Test Case Study</vt:lpstr>
      <vt:lpstr>BAT Test Feature</vt:lpstr>
      <vt:lpstr>APIs Used for BAT Case</vt:lpstr>
      <vt:lpstr>APIs Used for BAT Case</vt:lpstr>
      <vt:lpstr>APIs Used for BAT Case</vt:lpstr>
      <vt:lpstr>APIs for Device Configuring </vt:lpstr>
      <vt:lpstr>APIs for Device Configuring</vt:lpstr>
      <vt:lpstr>APIs Method – How to use xxx API</vt:lpstr>
      <vt:lpstr>APIs Method – How to use xxx API</vt:lpstr>
      <vt:lpstr>About Click_Menu</vt:lpstr>
      <vt:lpstr>Test Case 1 – Remote MGMT</vt:lpstr>
      <vt:lpstr>Test Case 1 – Remote MGMT</vt:lpstr>
      <vt:lpstr>Test Step: Setup Remote MGMT setting</vt:lpstr>
      <vt:lpstr>Test Step: Add new WAN interface</vt:lpstr>
      <vt:lpstr>Test Step: Service check</vt:lpstr>
      <vt:lpstr>Summary</vt:lpstr>
      <vt:lpstr>Test Case 2 – NAT : Port Forwarding</vt:lpstr>
      <vt:lpstr>Test Step: Add and setup Port Forwarding setting</vt:lpstr>
      <vt:lpstr>Test Step: Service check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Chan</dc:creator>
  <cp:lastModifiedBy>Kelly Yu-游芷茵</cp:lastModifiedBy>
  <cp:revision>1137</cp:revision>
  <dcterms:created xsi:type="dcterms:W3CDTF">2016-04-20T11:51:06Z</dcterms:created>
  <dcterms:modified xsi:type="dcterms:W3CDTF">2023-12-15T03:05:11Z</dcterms:modified>
</cp:coreProperties>
</file>